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6" r:id="rId3"/>
    <p:sldId id="261" r:id="rId4"/>
    <p:sldId id="262" r:id="rId5"/>
    <p:sldId id="260" r:id="rId6"/>
    <p:sldId id="259" r:id="rId7"/>
    <p:sldId id="264" r:id="rId8"/>
    <p:sldId id="265" r:id="rId9"/>
    <p:sldId id="257" r:id="rId10"/>
    <p:sldId id="258" r:id="rId11"/>
    <p:sldId id="263" r:id="rId12"/>
    <p:sldId id="267"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47089" autoAdjust="0"/>
    <p:restoredTop sz="86364" autoAdjust="0"/>
  </p:normalViewPr>
  <p:slideViewPr>
    <p:cSldViewPr snapToGrid="0" snapToObjects="1">
      <p:cViewPr varScale="1">
        <p:scale>
          <a:sx n="49" d="100"/>
          <a:sy n="49" d="100"/>
        </p:scale>
        <p:origin x="-96" y="-288"/>
      </p:cViewPr>
      <p:guideLst>
        <p:guide orient="horz" pos="2160"/>
        <p:guide pos="2880"/>
      </p:guideLst>
    </p:cSldViewPr>
  </p:slideViewPr>
  <p:outlineViewPr>
    <p:cViewPr>
      <p:scale>
        <a:sx n="33" d="100"/>
        <a:sy n="33" d="100"/>
      </p:scale>
      <p:origin x="0" y="9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BF410D03-E8AE-7A43-9B3D-3EE8DEBA23A3}" type="datetimeFigureOut">
              <a:rPr lang="en-US" smtClean="0"/>
              <a:t>12/6/16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C4DEC97-C4F1-6B45-B734-838F68982EE4}" type="slidenum">
              <a:rPr lang="en-US" smtClean="0"/>
              <a:t>‹#›</a:t>
            </a:fld>
            <a:endParaRPr lang="en-US"/>
          </a:p>
        </p:txBody>
      </p:sp>
    </p:spTree>
    <p:extLst>
      <p:ext uri="{BB962C8B-B14F-4D97-AF65-F5344CB8AC3E}">
        <p14:creationId xmlns:p14="http://schemas.microsoft.com/office/powerpoint/2010/main" val="21128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ut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Outline for Topic</a:t>
            </a:r>
            <a:endParaRPr lang="en-US" dirty="0"/>
          </a:p>
        </p:txBody>
      </p:sp>
      <p:sp>
        <p:nvSpPr>
          <p:cNvPr id="7" name="Text Placeholder 6"/>
          <p:cNvSpPr>
            <a:spLocks noGrp="1"/>
          </p:cNvSpPr>
          <p:nvPr>
            <p:ph type="body" sz="quarter" idx="10"/>
          </p:nvPr>
        </p:nvSpPr>
        <p:spPr>
          <a:xfrm>
            <a:off x="457200" y="1417638"/>
            <a:ext cx="8229600" cy="5299075"/>
          </a:xfrm>
        </p:spPr>
        <p:txBody>
          <a:bodyPr/>
          <a:lstStyle>
            <a:lvl1pPr marL="514350" indent="-514350">
              <a:buFont typeface="+mj-lt"/>
              <a:buAutoNum type="arabicPeriod"/>
              <a:defRPr/>
            </a:lvl1pPr>
            <a:lvl2pPr marL="914400" indent="-457200">
              <a:buFont typeface="+mj-lt"/>
              <a:buAutoNum type="alphaUcPeriod"/>
              <a:defRPr/>
            </a:lvl2pPr>
            <a:lvl3pPr marL="1371600" indent="-457200">
              <a:buFont typeface="+mj-lt"/>
              <a:buAutoNum type="arabicPeriod"/>
              <a:defRPr/>
            </a:lvl3pPr>
            <a:lvl4pPr marL="1714500" indent="-342900">
              <a:buFont typeface="+mj-lt"/>
              <a:buAutoNum type="alphaLcPeriod"/>
              <a:defRPr/>
            </a:lvl4pPr>
            <a:lvl5pPr marL="2171700" indent="-342900">
              <a:buFont typeface="+mj-lt"/>
              <a:buAutoNum type="arabicPerio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516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410D03-E8AE-7A43-9B3D-3EE8DEBA23A3}"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DEC97-C4F1-6B45-B734-838F68982EE4}" type="slidenum">
              <a:rPr lang="en-US" smtClean="0"/>
              <a:t>‹#›</a:t>
            </a:fld>
            <a:endParaRPr lang="en-US"/>
          </a:p>
        </p:txBody>
      </p:sp>
    </p:spTree>
    <p:extLst>
      <p:ext uri="{BB962C8B-B14F-4D97-AF65-F5344CB8AC3E}">
        <p14:creationId xmlns:p14="http://schemas.microsoft.com/office/powerpoint/2010/main" val="1255856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77301"/>
            <a:ext cx="8229600" cy="693557"/>
          </a:xfrm>
        </p:spPr>
        <p:txBody>
          <a:bodyPr>
            <a:noAutofit/>
          </a:bodyPr>
          <a:lstStyle>
            <a:lvl1pPr>
              <a:defRPr sz="2800">
                <a:latin typeface="Arial"/>
                <a:cs typeface="Aria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70858"/>
            <a:ext cx="4038600" cy="5055305"/>
          </a:xfrm>
        </p:spPr>
        <p:txBody>
          <a:bodyPr>
            <a:normAutofit/>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70858"/>
            <a:ext cx="4038600" cy="5055305"/>
          </a:xfrm>
        </p:spPr>
        <p:txBody>
          <a:bodyPr>
            <a:normAutofit/>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10"/>
          <p:cNvSpPr>
            <a:spLocks noGrp="1"/>
          </p:cNvSpPr>
          <p:nvPr>
            <p:ph type="body" sz="quarter" idx="15" hasCustomPrompt="1"/>
          </p:nvPr>
        </p:nvSpPr>
        <p:spPr>
          <a:xfrm>
            <a:off x="914400" y="6454775"/>
            <a:ext cx="8229600" cy="403225"/>
          </a:xfrm>
        </p:spPr>
        <p:txBody>
          <a:bodyPr>
            <a:noAutofit/>
          </a:bodyPr>
          <a:lstStyle>
            <a:lvl1pPr marL="0" indent="0" algn="r">
              <a:buNone/>
              <a:defRPr sz="1000" baseline="0">
                <a:latin typeface="Arial"/>
                <a:cs typeface="Arial"/>
              </a:defRPr>
            </a:lvl1pPr>
          </a:lstStyle>
          <a:p>
            <a:pPr lvl="0"/>
            <a:r>
              <a:rPr lang="en-US" dirty="0" smtClean="0"/>
              <a:t>Exam Topic(s)</a:t>
            </a:r>
          </a:p>
        </p:txBody>
      </p:sp>
      <p:sp>
        <p:nvSpPr>
          <p:cNvPr id="9" name="Text Placeholder 12"/>
          <p:cNvSpPr>
            <a:spLocks noGrp="1"/>
          </p:cNvSpPr>
          <p:nvPr>
            <p:ph type="body" sz="quarter" idx="16" hasCustomPrompt="1"/>
          </p:nvPr>
        </p:nvSpPr>
        <p:spPr>
          <a:xfrm>
            <a:off x="9227090" y="60075"/>
            <a:ext cx="1638300" cy="1233488"/>
          </a:xfrm>
        </p:spPr>
        <p:txBody>
          <a:bodyPr>
            <a:noAutofit/>
          </a:bodyPr>
          <a:lstStyle>
            <a:lvl1pPr marL="0" marR="0" indent="0" algn="l" defTabSz="457200" rtl="0" eaLnBrk="1" fontAlgn="base" latinLnBrk="0" hangingPunct="1">
              <a:lnSpc>
                <a:spcPct val="100000"/>
              </a:lnSpc>
              <a:spcBef>
                <a:spcPct val="20000"/>
              </a:spcBef>
              <a:spcAft>
                <a:spcPct val="0"/>
              </a:spcAft>
              <a:buClrTx/>
              <a:buSzTx/>
              <a:buFont typeface="Arial" charset="0"/>
              <a:buNone/>
              <a:tabLst/>
              <a:defRPr sz="1200" baseline="0">
                <a:latin typeface="Arial"/>
                <a:cs typeface="Arial"/>
              </a:defRPr>
            </a:lvl1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lang="en-US" dirty="0" smtClean="0"/>
              <a:t>Alt-text for image(s)</a:t>
            </a:r>
          </a:p>
        </p:txBody>
      </p:sp>
    </p:spTree>
    <p:extLst>
      <p:ext uri="{BB962C8B-B14F-4D97-AF65-F5344CB8AC3E}">
        <p14:creationId xmlns:p14="http://schemas.microsoft.com/office/powerpoint/2010/main" val="242328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2535"/>
          </a:xfrm>
        </p:spPr>
        <p:txBody>
          <a:bodyPr>
            <a:normAutofit/>
          </a:bodyPr>
          <a:lstStyle>
            <a:lvl1pPr>
              <a:defRPr sz="2800">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819043"/>
            <a:ext cx="4040188" cy="774193"/>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93236"/>
            <a:ext cx="4040188" cy="4532927"/>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819043"/>
            <a:ext cx="4041775" cy="774193"/>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593236"/>
            <a:ext cx="4041775" cy="4532927"/>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0"/>
          <p:cNvSpPr>
            <a:spLocks noGrp="1"/>
          </p:cNvSpPr>
          <p:nvPr>
            <p:ph type="body" sz="quarter" idx="15" hasCustomPrompt="1"/>
          </p:nvPr>
        </p:nvSpPr>
        <p:spPr>
          <a:xfrm>
            <a:off x="914400" y="6454775"/>
            <a:ext cx="8229600" cy="403225"/>
          </a:xfrm>
        </p:spPr>
        <p:txBody>
          <a:bodyPr>
            <a:noAutofit/>
          </a:bodyPr>
          <a:lstStyle>
            <a:lvl1pPr marL="0" indent="0" algn="r">
              <a:buNone/>
              <a:defRPr sz="1000" baseline="0">
                <a:latin typeface="Arial"/>
                <a:cs typeface="Arial"/>
              </a:defRPr>
            </a:lvl1pPr>
          </a:lstStyle>
          <a:p>
            <a:pPr lvl="0"/>
            <a:r>
              <a:rPr lang="en-US" dirty="0" smtClean="0"/>
              <a:t>Exam Topic(s)</a:t>
            </a:r>
          </a:p>
        </p:txBody>
      </p:sp>
      <p:sp>
        <p:nvSpPr>
          <p:cNvPr id="11" name="Text Placeholder 12"/>
          <p:cNvSpPr>
            <a:spLocks noGrp="1"/>
          </p:cNvSpPr>
          <p:nvPr>
            <p:ph type="body" sz="quarter" idx="16" hasCustomPrompt="1"/>
          </p:nvPr>
        </p:nvSpPr>
        <p:spPr>
          <a:xfrm>
            <a:off x="9227090" y="60075"/>
            <a:ext cx="1638300" cy="1233488"/>
          </a:xfrm>
        </p:spPr>
        <p:txBody>
          <a:bodyPr>
            <a:noAutofit/>
          </a:bodyPr>
          <a:lstStyle>
            <a:lvl1pPr marL="0" indent="0">
              <a:buNone/>
              <a:defRPr sz="1200" baseline="0">
                <a:latin typeface="Arial"/>
                <a:cs typeface="Arial"/>
              </a:defRPr>
            </a:lvl1pPr>
          </a:lstStyle>
          <a:p>
            <a:pPr lvl="0"/>
            <a:r>
              <a:rPr lang="en-US" dirty="0" smtClean="0"/>
              <a:t>Alt-text for image(s)</a:t>
            </a:r>
          </a:p>
        </p:txBody>
      </p:sp>
    </p:spTree>
    <p:extLst>
      <p:ext uri="{BB962C8B-B14F-4D97-AF65-F5344CB8AC3E}">
        <p14:creationId xmlns:p14="http://schemas.microsoft.com/office/powerpoint/2010/main" val="2924520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egular Slide Num">
    <p:spTree>
      <p:nvGrpSpPr>
        <p:cNvPr id="1" name=""/>
        <p:cNvGrpSpPr/>
        <p:nvPr/>
      </p:nvGrpSpPr>
      <p:grpSpPr>
        <a:xfrm>
          <a:off x="0" y="0"/>
          <a:ext cx="0" cy="0"/>
          <a:chOff x="0" y="0"/>
          <a:chExt cx="0" cy="0"/>
        </a:xfrm>
      </p:grpSpPr>
      <p:sp>
        <p:nvSpPr>
          <p:cNvPr id="2" name="Title 1"/>
          <p:cNvSpPr>
            <a:spLocks noGrp="1"/>
          </p:cNvSpPr>
          <p:nvPr>
            <p:ph type="title"/>
          </p:nvPr>
        </p:nvSpPr>
        <p:spPr>
          <a:xfrm>
            <a:off x="146886" y="426965"/>
            <a:ext cx="8850228" cy="741037"/>
          </a:xfrm>
        </p:spPr>
        <p:txBody>
          <a:bodyPr>
            <a:normAutofit/>
          </a:bodyPr>
          <a:lstStyle>
            <a:lvl1pPr>
              <a:defRPr sz="2800">
                <a:latin typeface="Arial"/>
                <a:cs typeface="Arial"/>
              </a:defRPr>
            </a:lvl1pPr>
          </a:lstStyle>
          <a:p>
            <a:r>
              <a:rPr lang="en-US" smtClean="0"/>
              <a:t>Click to edit Master title style</a:t>
            </a:r>
            <a:endParaRPr lang="en-US" dirty="0"/>
          </a:p>
        </p:txBody>
      </p:sp>
      <p:sp>
        <p:nvSpPr>
          <p:cNvPr id="7" name="Text Placeholder 6"/>
          <p:cNvSpPr>
            <a:spLocks noGrp="1"/>
          </p:cNvSpPr>
          <p:nvPr>
            <p:ph type="body" sz="quarter" idx="13"/>
          </p:nvPr>
        </p:nvSpPr>
        <p:spPr>
          <a:xfrm>
            <a:off x="146886" y="1281980"/>
            <a:ext cx="8850228" cy="4914033"/>
          </a:xfrm>
        </p:spPr>
        <p:txBody>
          <a:bodyPr>
            <a:normAutofit/>
          </a:bodyPr>
          <a:lstStyle>
            <a:lvl1pPr marL="514350" indent="-514350">
              <a:buFont typeface="+mj-lt"/>
              <a:buAutoNum type="arabicPeriod"/>
              <a:defRPr sz="2800">
                <a:latin typeface="Arial"/>
                <a:cs typeface="Arial"/>
              </a:defRPr>
            </a:lvl1pPr>
            <a:lvl2pPr marL="914400" indent="-457200">
              <a:buFont typeface="+mj-lt"/>
              <a:buAutoNum type="alphaUcPeriod"/>
              <a:defRPr sz="2400">
                <a:latin typeface="Arial"/>
                <a:cs typeface="Arial"/>
              </a:defRPr>
            </a:lvl2pPr>
            <a:lvl3pPr marL="1371600" indent="-457200">
              <a:buFont typeface="+mj-lt"/>
              <a:buAutoNum type="romanLcPeriod"/>
              <a:defRPr sz="2000">
                <a:latin typeface="Arial"/>
                <a:cs typeface="Arial"/>
              </a:defRPr>
            </a:lvl3pPr>
            <a:lvl4pPr marL="1714500" indent="-342900">
              <a:buFont typeface="+mj-lt"/>
              <a:buAutoNum type="alphaLcParenR"/>
              <a:defRPr sz="1800">
                <a:latin typeface="Arial"/>
                <a:cs typeface="Arial"/>
              </a:defRPr>
            </a:lvl4pPr>
            <a:lvl5pPr marL="2171700" indent="-342900">
              <a:buFont typeface="+mj-ea"/>
              <a:buAutoNum type="circleNumDbPlain"/>
              <a:defRPr sz="1800">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0" y="0"/>
            <a:ext cx="9144000" cy="403225"/>
          </a:xfrm>
          <a:solidFill>
            <a:srgbClr val="3366FF"/>
          </a:solidFill>
        </p:spPr>
        <p:txBody>
          <a:bodyPr>
            <a:noAutofit/>
          </a:bodyPr>
          <a:lstStyle>
            <a:lvl1pPr marL="0" indent="0" algn="r">
              <a:buNone/>
              <a:defRPr sz="1800">
                <a:solidFill>
                  <a:schemeClr val="bg1"/>
                </a:solidFill>
                <a:latin typeface="Arial"/>
                <a:cs typeface="Arial"/>
              </a:defRPr>
            </a:lvl1pPr>
          </a:lstStyle>
          <a:p>
            <a:pPr lvl="0"/>
            <a:r>
              <a:rPr lang="en-US" smtClean="0"/>
              <a:t>Click to edit Master text styles</a:t>
            </a:r>
          </a:p>
        </p:txBody>
      </p:sp>
      <p:sp>
        <p:nvSpPr>
          <p:cNvPr id="11" name="Text Placeholder 10"/>
          <p:cNvSpPr>
            <a:spLocks noGrp="1"/>
          </p:cNvSpPr>
          <p:nvPr>
            <p:ph type="body" sz="quarter" idx="15" hasCustomPrompt="1"/>
          </p:nvPr>
        </p:nvSpPr>
        <p:spPr>
          <a:xfrm>
            <a:off x="914400" y="6454775"/>
            <a:ext cx="8229600" cy="403225"/>
          </a:xfrm>
        </p:spPr>
        <p:txBody>
          <a:bodyPr>
            <a:noAutofit/>
          </a:bodyPr>
          <a:lstStyle>
            <a:lvl1pPr marL="0" indent="0" algn="r">
              <a:buNone/>
              <a:defRPr sz="1000" baseline="0">
                <a:latin typeface="Arial"/>
                <a:cs typeface="Arial"/>
              </a:defRPr>
            </a:lvl1pPr>
          </a:lstStyle>
          <a:p>
            <a:pPr lvl="0"/>
            <a:r>
              <a:rPr lang="en-US" dirty="0" smtClean="0"/>
              <a:t>Exam Topic(s)</a:t>
            </a:r>
          </a:p>
        </p:txBody>
      </p:sp>
      <p:sp>
        <p:nvSpPr>
          <p:cNvPr id="13" name="Text Placeholder 12"/>
          <p:cNvSpPr>
            <a:spLocks noGrp="1"/>
          </p:cNvSpPr>
          <p:nvPr>
            <p:ph type="body" sz="quarter" idx="16" hasCustomPrompt="1"/>
          </p:nvPr>
        </p:nvSpPr>
        <p:spPr>
          <a:xfrm>
            <a:off x="9227090" y="60075"/>
            <a:ext cx="1638300" cy="1233488"/>
          </a:xfrm>
        </p:spPr>
        <p:txBody>
          <a:bodyPr>
            <a:noAutofit/>
          </a:bodyPr>
          <a:lstStyle>
            <a:lvl1pPr marL="0" indent="0">
              <a:buNone/>
              <a:defRPr sz="1200" baseline="0">
                <a:latin typeface="Arial"/>
                <a:cs typeface="Arial"/>
              </a:defRPr>
            </a:lvl1pPr>
          </a:lstStyle>
          <a:p>
            <a:pPr lvl="0"/>
            <a:r>
              <a:rPr lang="en-US" dirty="0" smtClean="0"/>
              <a:t>Alt-text for image(s)</a:t>
            </a:r>
          </a:p>
        </p:txBody>
      </p:sp>
    </p:spTree>
    <p:extLst>
      <p:ext uri="{BB962C8B-B14F-4D97-AF65-F5344CB8AC3E}">
        <p14:creationId xmlns:p14="http://schemas.microsoft.com/office/powerpoint/2010/main" val="1558797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umbered Slide No Bar">
    <p:spTree>
      <p:nvGrpSpPr>
        <p:cNvPr id="1" name=""/>
        <p:cNvGrpSpPr/>
        <p:nvPr/>
      </p:nvGrpSpPr>
      <p:grpSpPr>
        <a:xfrm>
          <a:off x="0" y="0"/>
          <a:ext cx="0" cy="0"/>
          <a:chOff x="0" y="0"/>
          <a:chExt cx="0" cy="0"/>
        </a:xfrm>
      </p:grpSpPr>
      <p:sp>
        <p:nvSpPr>
          <p:cNvPr id="2" name="Title 1"/>
          <p:cNvSpPr>
            <a:spLocks noGrp="1"/>
          </p:cNvSpPr>
          <p:nvPr>
            <p:ph type="title"/>
          </p:nvPr>
        </p:nvSpPr>
        <p:spPr>
          <a:xfrm>
            <a:off x="146886" y="426965"/>
            <a:ext cx="8850228" cy="741037"/>
          </a:xfrm>
        </p:spPr>
        <p:txBody>
          <a:bodyPr>
            <a:normAutofit/>
          </a:bodyPr>
          <a:lstStyle>
            <a:lvl1pPr>
              <a:defRPr sz="2800">
                <a:latin typeface="Arial"/>
                <a:cs typeface="Arial"/>
              </a:defRPr>
            </a:lvl1pPr>
          </a:lstStyle>
          <a:p>
            <a:r>
              <a:rPr lang="en-US" smtClean="0"/>
              <a:t>Click to edit Master title style</a:t>
            </a:r>
            <a:endParaRPr lang="en-US" dirty="0"/>
          </a:p>
        </p:txBody>
      </p:sp>
      <p:sp>
        <p:nvSpPr>
          <p:cNvPr id="7" name="Text Placeholder 6"/>
          <p:cNvSpPr>
            <a:spLocks noGrp="1"/>
          </p:cNvSpPr>
          <p:nvPr>
            <p:ph type="body" sz="quarter" idx="13"/>
          </p:nvPr>
        </p:nvSpPr>
        <p:spPr>
          <a:xfrm>
            <a:off x="146886" y="1281980"/>
            <a:ext cx="8850228" cy="4914033"/>
          </a:xfrm>
        </p:spPr>
        <p:txBody>
          <a:bodyPr>
            <a:normAutofit/>
          </a:bodyPr>
          <a:lstStyle>
            <a:lvl1pPr marL="514350" indent="-514350">
              <a:buFont typeface="+mj-lt"/>
              <a:buAutoNum type="arabicPeriod"/>
              <a:defRPr sz="2800">
                <a:latin typeface="Arial"/>
                <a:cs typeface="Arial"/>
              </a:defRPr>
            </a:lvl1pPr>
            <a:lvl2pPr marL="914400" indent="-457200">
              <a:buFont typeface="+mj-lt"/>
              <a:buAutoNum type="alphaUcPeriod"/>
              <a:defRPr sz="2400">
                <a:latin typeface="Arial"/>
                <a:cs typeface="Arial"/>
              </a:defRPr>
            </a:lvl2pPr>
            <a:lvl3pPr marL="1371600" indent="-457200">
              <a:buFont typeface="+mj-lt"/>
              <a:buAutoNum type="romanLcPeriod"/>
              <a:defRPr sz="2000">
                <a:latin typeface="Arial"/>
                <a:cs typeface="Arial"/>
              </a:defRPr>
            </a:lvl3pPr>
            <a:lvl4pPr marL="1714500" indent="-342900">
              <a:buFont typeface="+mj-lt"/>
              <a:buAutoNum type="alphaLcParenR"/>
              <a:defRPr sz="1800">
                <a:latin typeface="Arial"/>
                <a:cs typeface="Arial"/>
              </a:defRPr>
            </a:lvl4pPr>
            <a:lvl5pPr marL="2171700" indent="-342900">
              <a:buFont typeface="+mj-ea"/>
              <a:buAutoNum type="circleNumDbPlain"/>
              <a:defRPr sz="1800">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5" hasCustomPrompt="1"/>
          </p:nvPr>
        </p:nvSpPr>
        <p:spPr>
          <a:xfrm>
            <a:off x="914400" y="6454775"/>
            <a:ext cx="8229600" cy="403225"/>
          </a:xfrm>
        </p:spPr>
        <p:txBody>
          <a:bodyPr>
            <a:noAutofit/>
          </a:bodyPr>
          <a:lstStyle>
            <a:lvl1pPr marL="0" indent="0" algn="r">
              <a:buNone/>
              <a:defRPr sz="1000" baseline="0">
                <a:latin typeface="Arial"/>
                <a:cs typeface="Arial"/>
              </a:defRPr>
            </a:lvl1pPr>
          </a:lstStyle>
          <a:p>
            <a:pPr lvl="0"/>
            <a:r>
              <a:rPr lang="en-US" dirty="0" smtClean="0"/>
              <a:t>Exam Topic(s)</a:t>
            </a:r>
          </a:p>
        </p:txBody>
      </p:sp>
      <p:sp>
        <p:nvSpPr>
          <p:cNvPr id="13" name="Text Placeholder 12"/>
          <p:cNvSpPr>
            <a:spLocks noGrp="1"/>
          </p:cNvSpPr>
          <p:nvPr>
            <p:ph type="body" sz="quarter" idx="16" hasCustomPrompt="1"/>
          </p:nvPr>
        </p:nvSpPr>
        <p:spPr>
          <a:xfrm>
            <a:off x="9227090" y="60075"/>
            <a:ext cx="1638300" cy="1233488"/>
          </a:xfrm>
        </p:spPr>
        <p:txBody>
          <a:bodyPr>
            <a:noAutofit/>
          </a:bodyPr>
          <a:lstStyle>
            <a:lvl1pPr marL="0" marR="0" indent="0" algn="l" defTabSz="457200" rtl="0" eaLnBrk="1" fontAlgn="base" latinLnBrk="0" hangingPunct="1">
              <a:lnSpc>
                <a:spcPct val="100000"/>
              </a:lnSpc>
              <a:spcBef>
                <a:spcPct val="20000"/>
              </a:spcBef>
              <a:spcAft>
                <a:spcPct val="0"/>
              </a:spcAft>
              <a:buClrTx/>
              <a:buSzTx/>
              <a:buFont typeface="Arial" charset="0"/>
              <a:buNone/>
              <a:tabLst/>
              <a:defRPr sz="1200" baseline="0">
                <a:latin typeface="Arial"/>
                <a:cs typeface="Arial"/>
              </a:defRPr>
            </a:lvl1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lang="en-US" dirty="0" smtClean="0"/>
              <a:t>Alt-text for image(s)</a:t>
            </a:r>
          </a:p>
        </p:txBody>
      </p:sp>
    </p:spTree>
    <p:extLst>
      <p:ext uri="{BB962C8B-B14F-4D97-AF65-F5344CB8AC3E}">
        <p14:creationId xmlns:p14="http://schemas.microsoft.com/office/powerpoint/2010/main" val="89483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egular Slide Bullets">
    <p:spTree>
      <p:nvGrpSpPr>
        <p:cNvPr id="1" name=""/>
        <p:cNvGrpSpPr/>
        <p:nvPr/>
      </p:nvGrpSpPr>
      <p:grpSpPr>
        <a:xfrm>
          <a:off x="0" y="0"/>
          <a:ext cx="0" cy="0"/>
          <a:chOff x="0" y="0"/>
          <a:chExt cx="0" cy="0"/>
        </a:xfrm>
      </p:grpSpPr>
      <p:sp>
        <p:nvSpPr>
          <p:cNvPr id="2" name="Title 1"/>
          <p:cNvSpPr>
            <a:spLocks noGrp="1"/>
          </p:cNvSpPr>
          <p:nvPr>
            <p:ph type="title"/>
          </p:nvPr>
        </p:nvSpPr>
        <p:spPr>
          <a:xfrm>
            <a:off x="123147" y="426965"/>
            <a:ext cx="8897706" cy="741037"/>
          </a:xfrm>
        </p:spPr>
        <p:txBody>
          <a:bodyPr>
            <a:normAutofit/>
          </a:bodyPr>
          <a:lstStyle>
            <a:lvl1pPr>
              <a:defRPr sz="2800">
                <a:latin typeface="Arial"/>
                <a:cs typeface="Arial"/>
              </a:defRPr>
            </a:lvl1pPr>
          </a:lstStyle>
          <a:p>
            <a:r>
              <a:rPr lang="en-US" smtClean="0"/>
              <a:t>Click to edit Master title style</a:t>
            </a:r>
            <a:endParaRPr lang="en-US" dirty="0"/>
          </a:p>
        </p:txBody>
      </p:sp>
      <p:sp>
        <p:nvSpPr>
          <p:cNvPr id="7" name="Text Placeholder 6"/>
          <p:cNvSpPr>
            <a:spLocks noGrp="1"/>
          </p:cNvSpPr>
          <p:nvPr>
            <p:ph type="body" sz="quarter" idx="13"/>
          </p:nvPr>
        </p:nvSpPr>
        <p:spPr>
          <a:xfrm>
            <a:off x="123147" y="1317591"/>
            <a:ext cx="8897706" cy="4878422"/>
          </a:xfrm>
        </p:spPr>
        <p:txBody>
          <a:bodyPr>
            <a:normAutofit/>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0" y="0"/>
            <a:ext cx="9144000" cy="403225"/>
          </a:xfrm>
          <a:solidFill>
            <a:srgbClr val="3366FF"/>
          </a:solidFill>
        </p:spPr>
        <p:txBody>
          <a:bodyPr>
            <a:noAutofit/>
          </a:bodyPr>
          <a:lstStyle>
            <a:lvl1pPr marL="0" indent="0" algn="r">
              <a:buNone/>
              <a:defRPr sz="1800">
                <a:solidFill>
                  <a:schemeClr val="bg1"/>
                </a:solidFill>
                <a:latin typeface="Arial"/>
                <a:cs typeface="Arial"/>
              </a:defRPr>
            </a:lvl1pPr>
          </a:lstStyle>
          <a:p>
            <a:pPr lvl="0"/>
            <a:r>
              <a:rPr lang="en-US" smtClean="0"/>
              <a:t>Click to edit Master text styles</a:t>
            </a:r>
          </a:p>
        </p:txBody>
      </p:sp>
      <p:sp>
        <p:nvSpPr>
          <p:cNvPr id="11" name="Text Placeholder 10"/>
          <p:cNvSpPr>
            <a:spLocks noGrp="1"/>
          </p:cNvSpPr>
          <p:nvPr>
            <p:ph type="body" sz="quarter" idx="15" hasCustomPrompt="1"/>
          </p:nvPr>
        </p:nvSpPr>
        <p:spPr>
          <a:xfrm>
            <a:off x="914400" y="6454775"/>
            <a:ext cx="8229600" cy="403225"/>
          </a:xfrm>
        </p:spPr>
        <p:txBody>
          <a:bodyPr>
            <a:noAutofit/>
          </a:bodyPr>
          <a:lstStyle>
            <a:lvl1pPr marL="0" indent="0" algn="r">
              <a:buNone/>
              <a:defRPr sz="1000" baseline="0">
                <a:latin typeface="Arial"/>
                <a:cs typeface="Arial"/>
              </a:defRPr>
            </a:lvl1pPr>
          </a:lstStyle>
          <a:p>
            <a:pPr lvl="0"/>
            <a:r>
              <a:rPr lang="en-US" dirty="0" smtClean="0"/>
              <a:t>Exam Topic(s)</a:t>
            </a:r>
          </a:p>
        </p:txBody>
      </p:sp>
      <p:sp>
        <p:nvSpPr>
          <p:cNvPr id="6" name="Text Placeholder 12"/>
          <p:cNvSpPr>
            <a:spLocks noGrp="1"/>
          </p:cNvSpPr>
          <p:nvPr>
            <p:ph type="body" sz="quarter" idx="16" hasCustomPrompt="1"/>
          </p:nvPr>
        </p:nvSpPr>
        <p:spPr>
          <a:xfrm>
            <a:off x="9227090" y="60075"/>
            <a:ext cx="1638300" cy="1233488"/>
          </a:xfrm>
        </p:spPr>
        <p:txBody>
          <a:bodyPr>
            <a:noAutofit/>
          </a:bodyPr>
          <a:lstStyle>
            <a:lvl1pPr marL="0" indent="0">
              <a:buNone/>
              <a:defRPr sz="1200" baseline="0">
                <a:latin typeface="Arial"/>
                <a:cs typeface="Arial"/>
              </a:defRPr>
            </a:lvl1pPr>
          </a:lstStyle>
          <a:p>
            <a:pPr lvl="0"/>
            <a:r>
              <a:rPr lang="en-US" dirty="0" smtClean="0"/>
              <a:t>Alt-text for image(s)</a:t>
            </a:r>
          </a:p>
        </p:txBody>
      </p:sp>
    </p:spTree>
    <p:extLst>
      <p:ext uri="{BB962C8B-B14F-4D97-AF65-F5344CB8AC3E}">
        <p14:creationId xmlns:p14="http://schemas.microsoft.com/office/powerpoint/2010/main" val="264756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ed Slide No Bar">
    <p:spTree>
      <p:nvGrpSpPr>
        <p:cNvPr id="1" name=""/>
        <p:cNvGrpSpPr/>
        <p:nvPr/>
      </p:nvGrpSpPr>
      <p:grpSpPr>
        <a:xfrm>
          <a:off x="0" y="0"/>
          <a:ext cx="0" cy="0"/>
          <a:chOff x="0" y="0"/>
          <a:chExt cx="0" cy="0"/>
        </a:xfrm>
      </p:grpSpPr>
      <p:sp>
        <p:nvSpPr>
          <p:cNvPr id="2" name="Title 1"/>
          <p:cNvSpPr>
            <a:spLocks noGrp="1"/>
          </p:cNvSpPr>
          <p:nvPr>
            <p:ph type="title"/>
          </p:nvPr>
        </p:nvSpPr>
        <p:spPr>
          <a:xfrm>
            <a:off x="123147" y="426965"/>
            <a:ext cx="8897706" cy="741037"/>
          </a:xfrm>
        </p:spPr>
        <p:txBody>
          <a:bodyPr>
            <a:normAutofit/>
          </a:bodyPr>
          <a:lstStyle>
            <a:lvl1pPr>
              <a:defRPr sz="2800">
                <a:latin typeface="Arial"/>
                <a:cs typeface="Arial"/>
              </a:defRPr>
            </a:lvl1pPr>
          </a:lstStyle>
          <a:p>
            <a:r>
              <a:rPr lang="en-US" smtClean="0"/>
              <a:t>Click to edit Master title style</a:t>
            </a:r>
            <a:endParaRPr lang="en-US" dirty="0"/>
          </a:p>
        </p:txBody>
      </p:sp>
      <p:sp>
        <p:nvSpPr>
          <p:cNvPr id="7" name="Text Placeholder 6"/>
          <p:cNvSpPr>
            <a:spLocks noGrp="1"/>
          </p:cNvSpPr>
          <p:nvPr>
            <p:ph type="body" sz="quarter" idx="13"/>
          </p:nvPr>
        </p:nvSpPr>
        <p:spPr>
          <a:xfrm>
            <a:off x="123147" y="1317591"/>
            <a:ext cx="8897706" cy="4878422"/>
          </a:xfrm>
        </p:spPr>
        <p:txBody>
          <a:bodyPr>
            <a:normAutofit/>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5" hasCustomPrompt="1"/>
          </p:nvPr>
        </p:nvSpPr>
        <p:spPr>
          <a:xfrm>
            <a:off x="914400" y="6454775"/>
            <a:ext cx="8229600" cy="403225"/>
          </a:xfrm>
        </p:spPr>
        <p:txBody>
          <a:bodyPr>
            <a:noAutofit/>
          </a:bodyPr>
          <a:lstStyle>
            <a:lvl1pPr marL="0" indent="0" algn="r">
              <a:buNone/>
              <a:defRPr sz="1000" baseline="0">
                <a:latin typeface="Arial"/>
                <a:cs typeface="Arial"/>
              </a:defRPr>
            </a:lvl1pPr>
          </a:lstStyle>
          <a:p>
            <a:pPr lvl="0"/>
            <a:r>
              <a:rPr lang="en-US" dirty="0" smtClean="0"/>
              <a:t>Exam Topic(s)</a:t>
            </a:r>
          </a:p>
        </p:txBody>
      </p:sp>
      <p:sp>
        <p:nvSpPr>
          <p:cNvPr id="6" name="Text Placeholder 12"/>
          <p:cNvSpPr>
            <a:spLocks noGrp="1"/>
          </p:cNvSpPr>
          <p:nvPr>
            <p:ph type="body" sz="quarter" idx="16" hasCustomPrompt="1"/>
          </p:nvPr>
        </p:nvSpPr>
        <p:spPr>
          <a:xfrm>
            <a:off x="9227090" y="60075"/>
            <a:ext cx="1638300" cy="1233488"/>
          </a:xfrm>
        </p:spPr>
        <p:txBody>
          <a:bodyPr>
            <a:noAutofit/>
          </a:bodyPr>
          <a:lstStyle>
            <a:lvl1pPr marL="0" indent="0">
              <a:buNone/>
              <a:defRPr sz="1200" baseline="0">
                <a:latin typeface="Arial"/>
                <a:cs typeface="Arial"/>
              </a:defRPr>
            </a:lvl1pPr>
          </a:lstStyle>
          <a:p>
            <a:pPr lvl="0"/>
            <a:r>
              <a:rPr lang="en-US" dirty="0" smtClean="0"/>
              <a:t>Alt-text for image(s)</a:t>
            </a:r>
          </a:p>
        </p:txBody>
      </p:sp>
    </p:spTree>
    <p:extLst>
      <p:ext uri="{BB962C8B-B14F-4D97-AF65-F5344CB8AC3E}">
        <p14:creationId xmlns:p14="http://schemas.microsoft.com/office/powerpoint/2010/main" val="1246555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icker ques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250" y="1302416"/>
            <a:ext cx="8229600" cy="496925"/>
          </a:xfrm>
        </p:spPr>
        <p:txBody>
          <a:bodyPr>
            <a:normAutofit/>
          </a:bodyPr>
          <a:lstStyle>
            <a:lvl1pPr algn="l">
              <a:defRPr sz="2000">
                <a:latin typeface="Arial"/>
                <a:cs typeface="Arial"/>
              </a:defRPr>
            </a:lvl1pPr>
          </a:lstStyle>
          <a:p>
            <a:r>
              <a:rPr lang="en-US" dirty="0" smtClean="0"/>
              <a:t>CQ# and type</a:t>
            </a:r>
            <a:endParaRPr lang="en-US" dirty="0"/>
          </a:p>
        </p:txBody>
      </p:sp>
      <p:sp>
        <p:nvSpPr>
          <p:cNvPr id="7" name="Text Placeholder 6"/>
          <p:cNvSpPr>
            <a:spLocks noGrp="1"/>
          </p:cNvSpPr>
          <p:nvPr>
            <p:ph type="body" sz="quarter" idx="10" hasCustomPrompt="1"/>
          </p:nvPr>
        </p:nvSpPr>
        <p:spPr>
          <a:xfrm>
            <a:off x="95250" y="1799341"/>
            <a:ext cx="8878888" cy="4147621"/>
          </a:xfrm>
        </p:spPr>
        <p:txBody>
          <a:bodyPr>
            <a:normAutofit/>
          </a:bodyPr>
          <a:lstStyle>
            <a:lvl1pPr marL="514350" indent="-514350">
              <a:buFont typeface="+mj-lt"/>
              <a:buAutoNum type="alphaUcPeriod"/>
              <a:defRPr sz="2400" baseline="0">
                <a:latin typeface="Arial"/>
                <a:cs typeface="Arial"/>
              </a:defRPr>
            </a:lvl1pPr>
          </a:lstStyle>
          <a:p>
            <a:pPr lvl="0"/>
            <a:r>
              <a:rPr lang="en-US" dirty="0" smtClean="0"/>
              <a:t>Answer A</a:t>
            </a:r>
          </a:p>
          <a:p>
            <a:pPr lvl="0"/>
            <a:r>
              <a:rPr lang="en-US" dirty="0" smtClean="0"/>
              <a:t>Answer B</a:t>
            </a:r>
          </a:p>
          <a:p>
            <a:pPr lvl="0"/>
            <a:r>
              <a:rPr lang="en-US" dirty="0" smtClean="0"/>
              <a:t>Answer C</a:t>
            </a:r>
          </a:p>
          <a:p>
            <a:pPr lvl="0"/>
            <a:r>
              <a:rPr lang="en-US" dirty="0" smtClean="0"/>
              <a:t>Answer D</a:t>
            </a:r>
          </a:p>
          <a:p>
            <a:pPr lvl="0"/>
            <a:r>
              <a:rPr lang="en-US" dirty="0" smtClean="0"/>
              <a:t>Answer E</a:t>
            </a:r>
          </a:p>
        </p:txBody>
      </p:sp>
      <p:sp>
        <p:nvSpPr>
          <p:cNvPr id="9" name="Text Placeholder 8"/>
          <p:cNvSpPr>
            <a:spLocks noGrp="1"/>
          </p:cNvSpPr>
          <p:nvPr>
            <p:ph type="body" sz="quarter" idx="11" hasCustomPrompt="1"/>
          </p:nvPr>
        </p:nvSpPr>
        <p:spPr>
          <a:xfrm>
            <a:off x="0" y="6243638"/>
            <a:ext cx="9144000" cy="614362"/>
          </a:xfrm>
        </p:spPr>
        <p:txBody>
          <a:bodyPr>
            <a:normAutofit/>
          </a:bodyPr>
          <a:lstStyle>
            <a:lvl1pPr marL="0" indent="0" algn="r">
              <a:buNone/>
              <a:defRPr sz="1000" baseline="0">
                <a:latin typeface="Arial"/>
                <a:cs typeface="Arial"/>
              </a:defRPr>
            </a:lvl1pPr>
          </a:lstStyle>
          <a:p>
            <a:pPr lvl="0"/>
            <a:r>
              <a:rPr lang="en-US" dirty="0" smtClean="0"/>
              <a:t>Exam Topic(s)</a:t>
            </a:r>
          </a:p>
        </p:txBody>
      </p:sp>
      <p:sp>
        <p:nvSpPr>
          <p:cNvPr id="10" name="Text Placeholder 12"/>
          <p:cNvSpPr>
            <a:spLocks noGrp="1"/>
          </p:cNvSpPr>
          <p:nvPr>
            <p:ph type="body" sz="quarter" idx="16" hasCustomPrompt="1"/>
          </p:nvPr>
        </p:nvSpPr>
        <p:spPr>
          <a:xfrm>
            <a:off x="9227090" y="60075"/>
            <a:ext cx="1638300" cy="1233488"/>
          </a:xfrm>
        </p:spPr>
        <p:txBody>
          <a:bodyPr>
            <a:noAutofit/>
          </a:bodyPr>
          <a:lstStyle>
            <a:lvl1pPr marL="0" indent="0">
              <a:buNone/>
              <a:defRPr sz="1200" baseline="0">
                <a:latin typeface="Arial"/>
                <a:cs typeface="Arial"/>
              </a:defRPr>
            </a:lvl1pPr>
          </a:lstStyle>
          <a:p>
            <a:pPr lvl="0"/>
            <a:r>
              <a:rPr lang="en-US" dirty="0" smtClean="0"/>
              <a:t>Alt-text for image(s)</a:t>
            </a:r>
          </a:p>
        </p:txBody>
      </p:sp>
    </p:spTree>
    <p:extLst>
      <p:ext uri="{BB962C8B-B14F-4D97-AF65-F5344CB8AC3E}">
        <p14:creationId xmlns:p14="http://schemas.microsoft.com/office/powerpoint/2010/main" val="3500857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am Top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12" y="433404"/>
            <a:ext cx="8942387" cy="506844"/>
          </a:xfrm>
        </p:spPr>
        <p:txBody>
          <a:bodyPr>
            <a:noAutofit/>
          </a:bodyPr>
          <a:lstStyle>
            <a:lvl1pPr algn="l">
              <a:defRPr sz="2400" baseline="0">
                <a:latin typeface="Arial"/>
                <a:cs typeface="Arial"/>
              </a:defRPr>
            </a:lvl1pPr>
          </a:lstStyle>
          <a:p>
            <a:r>
              <a:rPr lang="en-US" dirty="0" smtClean="0"/>
              <a:t>Exam Topics</a:t>
            </a:r>
            <a:endParaRPr lang="en-US" dirty="0"/>
          </a:p>
        </p:txBody>
      </p:sp>
      <p:sp>
        <p:nvSpPr>
          <p:cNvPr id="7" name="Text Placeholder 6"/>
          <p:cNvSpPr>
            <a:spLocks noGrp="1"/>
          </p:cNvSpPr>
          <p:nvPr>
            <p:ph type="body" sz="quarter" idx="13"/>
          </p:nvPr>
        </p:nvSpPr>
        <p:spPr>
          <a:xfrm>
            <a:off x="201613" y="1133744"/>
            <a:ext cx="8818562" cy="5549171"/>
          </a:xfrm>
        </p:spPr>
        <p:txBody>
          <a:bodyPr>
            <a:normAutofit/>
          </a:bodyPr>
          <a:lstStyle>
            <a:lvl1pPr>
              <a:defRPr sz="2000">
                <a:latin typeface="Arial"/>
                <a:cs typeface="Arial"/>
              </a:defRPr>
            </a:lvl1pPr>
            <a:lvl2pPr marL="742950" indent="-285750">
              <a:buSzPct val="60000"/>
              <a:buFont typeface="Wingdings" charset="2"/>
              <a:buChar char="q"/>
              <a:defRPr sz="1800" baseline="0"/>
            </a:lvl2pPr>
          </a:lstStyle>
          <a:p>
            <a:pPr lvl="0"/>
            <a:r>
              <a:rPr lang="en-US" smtClean="0"/>
              <a:t>Click to edit Master text styles</a:t>
            </a:r>
          </a:p>
          <a:p>
            <a:pPr lvl="1"/>
            <a:r>
              <a:rPr lang="en-US" smtClean="0"/>
              <a:t>Second level</a:t>
            </a:r>
          </a:p>
        </p:txBody>
      </p:sp>
      <p:sp>
        <p:nvSpPr>
          <p:cNvPr id="9" name="Text Placeholder 8"/>
          <p:cNvSpPr>
            <a:spLocks noGrp="1"/>
          </p:cNvSpPr>
          <p:nvPr>
            <p:ph type="body" sz="quarter" idx="14" hasCustomPrompt="1"/>
          </p:nvPr>
        </p:nvSpPr>
        <p:spPr>
          <a:xfrm>
            <a:off x="4344253" y="0"/>
            <a:ext cx="4799747" cy="498475"/>
          </a:xfrm>
        </p:spPr>
        <p:txBody>
          <a:bodyPr>
            <a:noAutofit/>
          </a:bodyPr>
          <a:lstStyle>
            <a:lvl1pPr marL="0" indent="0">
              <a:buNone/>
              <a:defRPr sz="1800" baseline="0"/>
            </a:lvl1pPr>
          </a:lstStyle>
          <a:p>
            <a:pPr lvl="0"/>
            <a:r>
              <a:rPr lang="en-US" dirty="0" smtClean="0"/>
              <a:t>Homework / Announcements</a:t>
            </a:r>
          </a:p>
        </p:txBody>
      </p:sp>
    </p:spTree>
    <p:extLst>
      <p:ext uri="{BB962C8B-B14F-4D97-AF65-F5344CB8AC3E}">
        <p14:creationId xmlns:p14="http://schemas.microsoft.com/office/powerpoint/2010/main" val="19363576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fld id="{BF410D03-E8AE-7A43-9B3D-3EE8DEBA23A3}" type="datetimeFigureOut">
              <a:rPr lang="en-US" smtClean="0"/>
              <a:t>12/6/16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fld id="{8C4DEC97-C4F1-6B45-B734-838F68982EE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fontAlgn="base" hangingPunct="1">
        <a:spcBef>
          <a:spcPct val="0"/>
        </a:spcBef>
        <a:spcAft>
          <a:spcPct val="0"/>
        </a:spcAft>
        <a:defRPr sz="28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2800">
          <a:solidFill>
            <a:schemeClr val="tx1"/>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2800">
          <a:solidFill>
            <a:schemeClr val="tx1"/>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2800">
          <a:solidFill>
            <a:schemeClr val="tx1"/>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2800">
          <a:solidFill>
            <a:schemeClr val="tx1"/>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2800">
          <a:solidFill>
            <a:schemeClr val="tx1"/>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2800">
          <a:solidFill>
            <a:schemeClr val="tx1"/>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2800">
          <a:solidFill>
            <a:schemeClr val="tx1"/>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2800">
          <a:solidFill>
            <a:schemeClr val="tx1"/>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webaim.org/resources/contrastchecker/" TargetMode="Externa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webaim.org/intr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ebaim.org/articles/pour/perceivable" TargetMode="External"/><Relationship Id="rId4" Type="http://schemas.openxmlformats.org/officeDocument/2006/relationships/hyperlink" Target="http://webaim.org/articles/pour/operable" TargetMode="External"/><Relationship Id="rId5" Type="http://schemas.openxmlformats.org/officeDocument/2006/relationships/hyperlink" Target="http://webaim.org/articles/pour/understandable" TargetMode="External"/><Relationship Id="rId6" Type="http://schemas.openxmlformats.org/officeDocument/2006/relationships/hyperlink" Target="http://webaim.org/articles/pour/robust" TargetMode="External"/><Relationship Id="rId7" Type="http://schemas.openxmlformats.org/officeDocument/2006/relationships/hyperlink" Target="http://webaim.org/intro/" TargetMode="External"/><Relationship Id="rId1" Type="http://schemas.openxmlformats.org/officeDocument/2006/relationships/slideLayout" Target="../slideLayouts/slideLayout11.xml"/><Relationship Id="rId2" Type="http://schemas.openxmlformats.org/officeDocument/2006/relationships/hyperlink" Target="http://www.w3.org/TR/WCAG2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w3.org/TR/WCAG20/" TargetMode="Externa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Helvetica Neue"/>
                <a:cs typeface="Helvetica Neue"/>
              </a:rPr>
              <a:t>Accessibility in the Design of Course Materials</a:t>
            </a:r>
            <a:endParaRPr lang="en-US" dirty="0">
              <a:latin typeface="Helvetica Neue"/>
              <a:cs typeface="Helvetica Neue"/>
            </a:endParaRPr>
          </a:p>
        </p:txBody>
      </p:sp>
      <p:sp>
        <p:nvSpPr>
          <p:cNvPr id="3" name="Subtitle 2"/>
          <p:cNvSpPr>
            <a:spLocks noGrp="1"/>
          </p:cNvSpPr>
          <p:nvPr>
            <p:ph type="subTitle" idx="1"/>
          </p:nvPr>
        </p:nvSpPr>
        <p:spPr/>
        <p:txBody>
          <a:bodyPr/>
          <a:lstStyle/>
          <a:p>
            <a:r>
              <a:rPr lang="en-US" dirty="0" smtClean="0">
                <a:solidFill>
                  <a:schemeClr val="tx1">
                    <a:lumMod val="85000"/>
                    <a:lumOff val="15000"/>
                  </a:schemeClr>
                </a:solidFill>
                <a:latin typeface="Helvetica Neue"/>
                <a:cs typeface="Helvetica Neue"/>
              </a:rPr>
              <a:t>Leveling the playing field in the information age</a:t>
            </a:r>
            <a:endParaRPr lang="en-US" dirty="0">
              <a:solidFill>
                <a:schemeClr val="tx1">
                  <a:lumMod val="85000"/>
                  <a:lumOff val="15000"/>
                </a:schemeClr>
              </a:solidFill>
              <a:latin typeface="Helvetica Neue"/>
              <a:cs typeface="Helvetica Neue"/>
            </a:endParaRPr>
          </a:p>
        </p:txBody>
      </p:sp>
    </p:spTree>
    <p:extLst>
      <p:ext uri="{BB962C8B-B14F-4D97-AF65-F5344CB8AC3E}">
        <p14:creationId xmlns:p14="http://schemas.microsoft.com/office/powerpoint/2010/main" val="8995545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 for checking accessible font color choices</a:t>
            </a:r>
            <a:endParaRPr lang="en-US" dirty="0"/>
          </a:p>
        </p:txBody>
      </p:sp>
      <p:sp>
        <p:nvSpPr>
          <p:cNvPr id="3" name="Content Placeholder 2"/>
          <p:cNvSpPr>
            <a:spLocks noGrp="1"/>
          </p:cNvSpPr>
          <p:nvPr>
            <p:ph idx="1"/>
          </p:nvPr>
        </p:nvSpPr>
        <p:spPr>
          <a:xfrm>
            <a:off x="181421" y="5986577"/>
            <a:ext cx="8811933" cy="725646"/>
          </a:xfrm>
        </p:spPr>
        <p:txBody>
          <a:bodyPr>
            <a:noAutofit/>
          </a:bodyPr>
          <a:lstStyle/>
          <a:p>
            <a:pPr marL="0" indent="0">
              <a:buNone/>
            </a:pPr>
            <a:r>
              <a:rPr lang="en-US" sz="2400" dirty="0" smtClean="0"/>
              <a:t>Alt-text for image: screenshot of Web Aim’s color contrast checker tool, </a:t>
            </a:r>
            <a:r>
              <a:rPr lang="en-US" sz="2400" dirty="0" smtClean="0">
                <a:hlinkClick r:id="rId2"/>
              </a:rPr>
              <a:t>http://webaim.org/resources/contrastchecker/</a:t>
            </a:r>
            <a:r>
              <a:rPr lang="en-US" sz="2400" dirty="0" smtClean="0"/>
              <a:t> </a:t>
            </a:r>
            <a:endParaRPr lang="en-US" sz="2400" dirty="0"/>
          </a:p>
        </p:txBody>
      </p:sp>
      <p:pic>
        <p:nvPicPr>
          <p:cNvPr id="4" name="Picture 3" descr="Screen Shot 2016-11-30 at 1.11.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Tree>
    <p:extLst>
      <p:ext uri="{BB962C8B-B14F-4D97-AF65-F5344CB8AC3E}">
        <p14:creationId xmlns:p14="http://schemas.microsoft.com/office/powerpoint/2010/main" val="12361946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56" y="91195"/>
            <a:ext cx="8748888" cy="953029"/>
          </a:xfrm>
        </p:spPr>
        <p:txBody>
          <a:bodyPr>
            <a:noAutofit/>
          </a:bodyPr>
          <a:lstStyle/>
          <a:p>
            <a:r>
              <a:rPr lang="en-US" sz="2400" dirty="0" smtClean="0">
                <a:latin typeface="Helvetica Neue"/>
                <a:cs typeface="Helvetica Neue"/>
              </a:rPr>
              <a:t>“How </a:t>
            </a:r>
            <a:r>
              <a:rPr lang="en-US" sz="2400" dirty="0" smtClean="0">
                <a:latin typeface="Helvetica Neue"/>
                <a:cs typeface="Helvetica Neue"/>
              </a:rPr>
              <a:t>can I make my professional materials accessible</a:t>
            </a:r>
            <a:r>
              <a:rPr lang="en-US" sz="2400" dirty="0" smtClean="0">
                <a:latin typeface="Helvetica Neue"/>
                <a:cs typeface="Helvetica Neue"/>
              </a:rPr>
              <a:t>?”</a:t>
            </a:r>
            <a:endParaRPr lang="en-US" sz="2400" dirty="0">
              <a:latin typeface="Helvetica Neue"/>
              <a:cs typeface="Helvetica Neue"/>
            </a:endParaRPr>
          </a:p>
        </p:txBody>
      </p:sp>
      <p:sp>
        <p:nvSpPr>
          <p:cNvPr id="3" name="Content Placeholder 2"/>
          <p:cNvSpPr>
            <a:spLocks noGrp="1"/>
          </p:cNvSpPr>
          <p:nvPr>
            <p:ph idx="1"/>
          </p:nvPr>
        </p:nvSpPr>
        <p:spPr>
          <a:xfrm>
            <a:off x="197556" y="903112"/>
            <a:ext cx="8664222" cy="5223052"/>
          </a:xfrm>
        </p:spPr>
        <p:txBody>
          <a:bodyPr>
            <a:noAutofit/>
          </a:bodyPr>
          <a:lstStyle/>
          <a:p>
            <a:r>
              <a:rPr lang="en-US" sz="2400" dirty="0" smtClean="0">
                <a:latin typeface="Helvetica Neue"/>
                <a:cs typeface="Helvetica Neue"/>
              </a:rPr>
              <a:t>Learn to do some on your own</a:t>
            </a:r>
          </a:p>
          <a:p>
            <a:r>
              <a:rPr lang="en-US" sz="2400" dirty="0" smtClean="0">
                <a:latin typeface="Helvetica Neue"/>
                <a:cs typeface="Helvetica Neue"/>
              </a:rPr>
              <a:t>Apply for course/program fees to hire an undergrad who can be trained and then convert your course materials for you to review later</a:t>
            </a:r>
          </a:p>
          <a:p>
            <a:pPr lvl="1"/>
            <a:r>
              <a:rPr lang="en-US" sz="2000" dirty="0" smtClean="0">
                <a:latin typeface="Helvetica Neue"/>
                <a:cs typeface="Helvetica Neue"/>
              </a:rPr>
              <a:t>Great for you</a:t>
            </a:r>
          </a:p>
          <a:p>
            <a:pPr lvl="1"/>
            <a:r>
              <a:rPr lang="en-US" sz="2000" dirty="0" smtClean="0">
                <a:latin typeface="Helvetica Neue"/>
                <a:cs typeface="Helvetica Neue"/>
              </a:rPr>
              <a:t>Great for the undergrad’s CV</a:t>
            </a:r>
          </a:p>
          <a:p>
            <a:r>
              <a:rPr lang="en-US" sz="2400" dirty="0" smtClean="0">
                <a:latin typeface="Helvetica Neue"/>
                <a:cs typeface="Helvetica Neue"/>
              </a:rPr>
              <a:t>OIT has resources to help answer questions</a:t>
            </a:r>
          </a:p>
          <a:p>
            <a:r>
              <a:rPr lang="en-US" sz="2400" dirty="0" smtClean="0">
                <a:latin typeface="Helvetica Neue"/>
                <a:cs typeface="Helvetica Neue"/>
              </a:rPr>
              <a:t>When you create new materials, create them with accessibility in mind.  It really is NOT much extra time at the creation stage!  It’s just using PowerPoint slightly differently</a:t>
            </a:r>
            <a:r>
              <a:rPr lang="en-US" sz="2400" dirty="0" smtClean="0">
                <a:latin typeface="Helvetica Neue"/>
                <a:cs typeface="Helvetica Neue"/>
              </a:rPr>
              <a:t>!</a:t>
            </a:r>
          </a:p>
          <a:p>
            <a:r>
              <a:rPr lang="en-US" sz="2400" dirty="0" smtClean="0">
                <a:latin typeface="Helvetica Neue"/>
                <a:cs typeface="Helvetica Neue"/>
              </a:rPr>
              <a:t>Campus has a captioning service for videos.  If a student specifically requests captioning, the captioning service covers the cost.</a:t>
            </a:r>
            <a:endParaRPr lang="en-US" sz="2400" dirty="0" smtClean="0">
              <a:latin typeface="Helvetica Neue"/>
              <a:cs typeface="Helvetica Neue"/>
            </a:endParaRPr>
          </a:p>
        </p:txBody>
      </p:sp>
    </p:spTree>
    <p:extLst>
      <p:ext uri="{BB962C8B-B14F-4D97-AF65-F5344CB8AC3E}">
        <p14:creationId xmlns:p14="http://schemas.microsoft.com/office/powerpoint/2010/main" val="10775004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err="1"/>
              <a:t>Alaina</a:t>
            </a:r>
            <a:r>
              <a:rPr lang="en-US" dirty="0"/>
              <a:t> Beaver, Ph.D.</a:t>
            </a:r>
          </a:p>
          <a:p>
            <a:r>
              <a:rPr lang="en-US" dirty="0" err="1"/>
              <a:t>Francie</a:t>
            </a:r>
            <a:r>
              <a:rPr lang="en-US" dirty="0"/>
              <a:t> Saunders</a:t>
            </a:r>
          </a:p>
          <a:p>
            <a:r>
              <a:rPr lang="en-US" dirty="0"/>
              <a:t>Brad </a:t>
            </a:r>
            <a:r>
              <a:rPr lang="en-US" dirty="0" err="1"/>
              <a:t>Grabham</a:t>
            </a:r>
            <a:endParaRPr lang="en-US" dirty="0"/>
          </a:p>
          <a:p>
            <a:r>
              <a:rPr lang="en-US" dirty="0"/>
              <a:t>Doris Cheung</a:t>
            </a:r>
          </a:p>
          <a:p>
            <a:r>
              <a:rPr lang="en-US" dirty="0"/>
              <a:t>OIT, ASSETT, </a:t>
            </a:r>
            <a:r>
              <a:rPr lang="en-US" dirty="0" smtClean="0"/>
              <a:t>ATDT</a:t>
            </a:r>
            <a:endParaRPr lang="en-US" dirty="0"/>
          </a:p>
        </p:txBody>
      </p:sp>
    </p:spTree>
    <p:extLst>
      <p:ext uri="{BB962C8B-B14F-4D97-AF65-F5344CB8AC3E}">
        <p14:creationId xmlns:p14="http://schemas.microsoft.com/office/powerpoint/2010/main" val="32164405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err="1" smtClean="0"/>
              <a:t>Alaina</a:t>
            </a:r>
            <a:r>
              <a:rPr lang="en-US" dirty="0" smtClean="0"/>
              <a:t> Beaver, Ph.D.</a:t>
            </a:r>
          </a:p>
          <a:p>
            <a:r>
              <a:rPr lang="en-US" dirty="0" err="1" smtClean="0"/>
              <a:t>Francie</a:t>
            </a:r>
            <a:r>
              <a:rPr lang="en-US" dirty="0" smtClean="0"/>
              <a:t> </a:t>
            </a:r>
            <a:r>
              <a:rPr lang="en-US" dirty="0" smtClean="0"/>
              <a:t>Saunders</a:t>
            </a:r>
          </a:p>
          <a:p>
            <a:r>
              <a:rPr lang="en-US" dirty="0" smtClean="0"/>
              <a:t>Brad </a:t>
            </a:r>
            <a:r>
              <a:rPr lang="en-US" dirty="0" err="1" smtClean="0"/>
              <a:t>Grabham</a:t>
            </a:r>
            <a:endParaRPr lang="en-US" dirty="0" smtClean="0"/>
          </a:p>
          <a:p>
            <a:r>
              <a:rPr lang="en-US" dirty="0" smtClean="0"/>
              <a:t>Doris Cheung</a:t>
            </a:r>
          </a:p>
          <a:p>
            <a:r>
              <a:rPr lang="en-US" dirty="0" smtClean="0"/>
              <a:t>OIT, ASSETT, ATDT</a:t>
            </a:r>
            <a:endParaRPr lang="en-US" dirty="0"/>
          </a:p>
        </p:txBody>
      </p:sp>
    </p:spTree>
    <p:extLst>
      <p:ext uri="{BB962C8B-B14F-4D97-AF65-F5344CB8AC3E}">
        <p14:creationId xmlns:p14="http://schemas.microsoft.com/office/powerpoint/2010/main" val="13791340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a:cs typeface="Helvetica Neue"/>
              </a:rPr>
              <a:t>What does accessibility mean?</a:t>
            </a:r>
            <a:endParaRPr lang="en-US" dirty="0">
              <a:latin typeface="Helvetica Neue"/>
              <a:cs typeface="Helvetica Neue"/>
            </a:endParaRPr>
          </a:p>
        </p:txBody>
      </p:sp>
      <p:sp>
        <p:nvSpPr>
          <p:cNvPr id="3" name="Content Placeholder 2"/>
          <p:cNvSpPr>
            <a:spLocks noGrp="1"/>
          </p:cNvSpPr>
          <p:nvPr>
            <p:ph idx="1"/>
          </p:nvPr>
        </p:nvSpPr>
        <p:spPr/>
        <p:txBody>
          <a:bodyPr>
            <a:noAutofit/>
          </a:bodyPr>
          <a:lstStyle/>
          <a:p>
            <a:pPr marL="0" indent="0">
              <a:buNone/>
            </a:pPr>
            <a:r>
              <a:rPr lang="en-US" sz="2000" dirty="0" smtClean="0">
                <a:latin typeface="Helvetica Neue"/>
                <a:cs typeface="Helvetica Neue"/>
              </a:rPr>
              <a:t>“Despite the web's great potential for people with disabilities, this potential is still largely unrealized. </a:t>
            </a:r>
            <a:r>
              <a:rPr lang="is-IS" sz="2000" dirty="0" smtClean="0">
                <a:latin typeface="Helvetica Neue"/>
                <a:cs typeface="Helvetica Neue"/>
              </a:rPr>
              <a:t>… </a:t>
            </a:r>
            <a:r>
              <a:rPr lang="en-US" sz="2000" dirty="0" smtClean="0">
                <a:latin typeface="Helvetica Neue"/>
                <a:cs typeface="Helvetica Neue"/>
              </a:rPr>
              <a:t>What if the internet content is only accessible by using a mouse? What do people do if they can't use a mouse? And what if web developers use graphics instead of text? If screen readers can only read text, how would they read the graphics to people who are blind? </a:t>
            </a:r>
            <a:r>
              <a:rPr lang="is-IS" sz="2000" dirty="0" smtClean="0">
                <a:latin typeface="Helvetica Neue"/>
                <a:cs typeface="Helvetica Neue"/>
              </a:rPr>
              <a:t>… </a:t>
            </a:r>
            <a:r>
              <a:rPr lang="en-US" sz="2000" dirty="0" smtClean="0">
                <a:latin typeface="Helvetica Neue"/>
                <a:cs typeface="Helvetica Neue"/>
              </a:rPr>
              <a:t>The internet has the potential to revolutionize disability access to information, but if we're not careful, we can place obstacles along the way that destroy that potential and which leave people with disabilities just as discouraged and dependent upon others as before.”</a:t>
            </a:r>
          </a:p>
          <a:p>
            <a:endParaRPr lang="en-US" sz="2000" dirty="0">
              <a:latin typeface="Helvetica Neue"/>
              <a:cs typeface="Helvetica Neue"/>
            </a:endParaRPr>
          </a:p>
          <a:p>
            <a:pPr marL="0" indent="0">
              <a:buNone/>
            </a:pPr>
            <a:r>
              <a:rPr lang="en-US" sz="2000" dirty="0" smtClean="0">
                <a:latin typeface="Helvetica Neue"/>
                <a:cs typeface="Helvetica Neue"/>
              </a:rPr>
              <a:t>From </a:t>
            </a:r>
            <a:r>
              <a:rPr lang="en-US" sz="2000" dirty="0" smtClean="0">
                <a:latin typeface="Helvetica Neue"/>
                <a:cs typeface="Helvetica Neue"/>
                <a:hlinkClick r:id="rId2"/>
              </a:rPr>
              <a:t>http://webaim.org/intro/</a:t>
            </a:r>
            <a:r>
              <a:rPr lang="en-US" sz="2000" dirty="0" smtClean="0">
                <a:latin typeface="Helvetica Neue"/>
                <a:cs typeface="Helvetica Neue"/>
              </a:rPr>
              <a:t>, accessed 11/30/16</a:t>
            </a:r>
          </a:p>
        </p:txBody>
      </p:sp>
    </p:spTree>
    <p:extLst>
      <p:ext uri="{BB962C8B-B14F-4D97-AF65-F5344CB8AC3E}">
        <p14:creationId xmlns:p14="http://schemas.microsoft.com/office/powerpoint/2010/main" val="41859621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0452"/>
          </a:xfrm>
        </p:spPr>
        <p:txBody>
          <a:bodyPr/>
          <a:lstStyle/>
          <a:p>
            <a:r>
              <a:rPr lang="en-US" dirty="0" smtClean="0">
                <a:latin typeface="Helvetica Neue"/>
                <a:cs typeface="Helvetica Neue"/>
              </a:rPr>
              <a:t>What does accessibility mean?</a:t>
            </a:r>
            <a:endParaRPr lang="en-US" dirty="0">
              <a:latin typeface="Helvetica Neue"/>
              <a:cs typeface="Helvetica Neue"/>
            </a:endParaRPr>
          </a:p>
        </p:txBody>
      </p:sp>
      <p:sp>
        <p:nvSpPr>
          <p:cNvPr id="3" name="Content Placeholder 2"/>
          <p:cNvSpPr>
            <a:spLocks noGrp="1"/>
          </p:cNvSpPr>
          <p:nvPr>
            <p:ph idx="1"/>
          </p:nvPr>
        </p:nvSpPr>
        <p:spPr>
          <a:xfrm>
            <a:off x="298051" y="1580871"/>
            <a:ext cx="8747139" cy="5157268"/>
          </a:xfrm>
        </p:spPr>
        <p:txBody>
          <a:bodyPr>
            <a:normAutofit/>
          </a:bodyPr>
          <a:lstStyle/>
          <a:p>
            <a:pPr marL="0" indent="0">
              <a:buNone/>
            </a:pPr>
            <a:r>
              <a:rPr lang="en-US" sz="1800" dirty="0" smtClean="0">
                <a:latin typeface="Helvetica Neue"/>
                <a:cs typeface="Helvetica Neue"/>
              </a:rPr>
              <a:t>“The </a:t>
            </a:r>
            <a:r>
              <a:rPr lang="en-US" sz="1800" dirty="0" smtClean="0">
                <a:latin typeface="Helvetica Neue"/>
                <a:cs typeface="Helvetica Neue"/>
                <a:hlinkClick r:id="rId2"/>
              </a:rPr>
              <a:t>Web Content Accessibility Guidelines (WCAG)</a:t>
            </a:r>
            <a:r>
              <a:rPr lang="en-US" sz="1800" dirty="0" smtClean="0">
                <a:latin typeface="Helvetica Neue"/>
                <a:cs typeface="Helvetica Neue"/>
              </a:rPr>
              <a:t> provide an international set of guidelines. They are developed by the Worldwide Web Consortium (W3C), the governing body of the web. These guidelines are the basis of most web accessibility law in the world. Version 2.0 of these guidelines, published in December 2008, are based on four principles:</a:t>
            </a:r>
          </a:p>
          <a:p>
            <a:r>
              <a:rPr lang="en-US" sz="1800" dirty="0" smtClean="0">
                <a:latin typeface="Helvetica Neue"/>
                <a:cs typeface="Helvetica Neue"/>
                <a:hlinkClick r:id="rId3"/>
              </a:rPr>
              <a:t>Perceivable</a:t>
            </a:r>
            <a:r>
              <a:rPr lang="en-US" sz="1800" dirty="0" smtClean="0">
                <a:latin typeface="Helvetica Neue"/>
                <a:cs typeface="Helvetica Neue"/>
              </a:rPr>
              <a:t>: Available to the senses (vision and hearing primarily) either through the browser or through assistive technologies (e.g. screen readers, screen enlargers, etc.)</a:t>
            </a:r>
          </a:p>
          <a:p>
            <a:r>
              <a:rPr lang="en-US" sz="1800" dirty="0" smtClean="0">
                <a:latin typeface="Helvetica Neue"/>
                <a:cs typeface="Helvetica Neue"/>
                <a:hlinkClick r:id="rId4"/>
              </a:rPr>
              <a:t>Operable</a:t>
            </a:r>
            <a:r>
              <a:rPr lang="en-US" sz="1800" dirty="0" smtClean="0">
                <a:latin typeface="Helvetica Neue"/>
                <a:cs typeface="Helvetica Neue"/>
              </a:rPr>
              <a:t>: Users can interact with all controls and interactive elements using either the mouse, keyboard, or an assistive device.</a:t>
            </a:r>
          </a:p>
          <a:p>
            <a:r>
              <a:rPr lang="en-US" sz="1800" dirty="0" smtClean="0">
                <a:latin typeface="Helvetica Neue"/>
                <a:cs typeface="Helvetica Neue"/>
                <a:hlinkClick r:id="rId5"/>
              </a:rPr>
              <a:t>Understandable</a:t>
            </a:r>
            <a:r>
              <a:rPr lang="en-US" sz="1800" dirty="0" smtClean="0">
                <a:latin typeface="Helvetica Neue"/>
                <a:cs typeface="Helvetica Neue"/>
              </a:rPr>
              <a:t>: Content is clear and limits confusion and ambiguity.</a:t>
            </a:r>
          </a:p>
          <a:p>
            <a:r>
              <a:rPr lang="en-US" sz="1800" dirty="0" smtClean="0">
                <a:latin typeface="Helvetica Neue"/>
                <a:cs typeface="Helvetica Neue"/>
                <a:hlinkClick r:id="rId6"/>
              </a:rPr>
              <a:t>Robust</a:t>
            </a:r>
            <a:r>
              <a:rPr lang="en-US" sz="1800" dirty="0" smtClean="0">
                <a:latin typeface="Helvetica Neue"/>
                <a:cs typeface="Helvetica Neue"/>
              </a:rPr>
              <a:t>: A wide range of technologies (including old and new user agents and assistive technologies) can access the content.”</a:t>
            </a:r>
          </a:p>
          <a:p>
            <a:pPr marL="0" indent="0">
              <a:buNone/>
            </a:pPr>
            <a:endParaRPr lang="en-US" sz="1800" dirty="0" smtClean="0">
              <a:latin typeface="Helvetica Neue"/>
              <a:cs typeface="Helvetica Neue"/>
            </a:endParaRPr>
          </a:p>
          <a:p>
            <a:pPr marL="0" indent="0">
              <a:buNone/>
            </a:pPr>
            <a:r>
              <a:rPr lang="en-US" sz="1800" dirty="0" smtClean="0">
                <a:latin typeface="Helvetica Neue"/>
                <a:cs typeface="Helvetica Neue"/>
              </a:rPr>
              <a:t>From  </a:t>
            </a:r>
            <a:r>
              <a:rPr lang="en-US" sz="1800" dirty="0" smtClean="0">
                <a:latin typeface="Helvetica Neue"/>
                <a:cs typeface="Helvetica Neue"/>
                <a:hlinkClick r:id="rId7"/>
              </a:rPr>
              <a:t>http://webaim.org/intro/</a:t>
            </a:r>
            <a:r>
              <a:rPr lang="en-US" sz="1800" dirty="0" smtClean="0">
                <a:latin typeface="Helvetica Neue"/>
                <a:cs typeface="Helvetica Neue"/>
              </a:rPr>
              <a:t>, accessed 11/30/16</a:t>
            </a:r>
            <a:endParaRPr lang="en-US" sz="1800" dirty="0">
              <a:latin typeface="Helvetica Neue"/>
              <a:cs typeface="Helvetica Neue"/>
            </a:endParaRPr>
          </a:p>
        </p:txBody>
      </p:sp>
    </p:spTree>
    <p:extLst>
      <p:ext uri="{BB962C8B-B14F-4D97-AF65-F5344CB8AC3E}">
        <p14:creationId xmlns:p14="http://schemas.microsoft.com/office/powerpoint/2010/main" val="13547937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54733" cy="1552434"/>
          </a:xfrm>
        </p:spPr>
        <p:txBody>
          <a:bodyPr>
            <a:noAutofit/>
          </a:bodyPr>
          <a:lstStyle/>
          <a:p>
            <a:r>
              <a:rPr lang="en-US" sz="3200" b="1" dirty="0" smtClean="0">
                <a:latin typeface="Helvetica Neue"/>
                <a:cs typeface="Helvetica Neue"/>
              </a:rPr>
              <a:t>We’re not “the web,” so what is accessibility for us as researchers and educators?</a:t>
            </a:r>
            <a:endParaRPr lang="en-US" sz="3200" b="1" dirty="0">
              <a:latin typeface="Helvetica Neue"/>
              <a:cs typeface="Helvetica Neue"/>
            </a:endParaRPr>
          </a:p>
        </p:txBody>
      </p:sp>
      <p:sp>
        <p:nvSpPr>
          <p:cNvPr id="3" name="Content Placeholder 2"/>
          <p:cNvSpPr>
            <a:spLocks noGrp="1"/>
          </p:cNvSpPr>
          <p:nvPr>
            <p:ph idx="1"/>
          </p:nvPr>
        </p:nvSpPr>
        <p:spPr>
          <a:xfrm>
            <a:off x="457200" y="1956652"/>
            <a:ext cx="8229600" cy="4169511"/>
          </a:xfrm>
        </p:spPr>
        <p:txBody>
          <a:bodyPr/>
          <a:lstStyle/>
          <a:p>
            <a:pPr marL="0" indent="0">
              <a:buNone/>
            </a:pPr>
            <a:r>
              <a:rPr lang="en-US" dirty="0" smtClean="0">
                <a:latin typeface="Helvetica Neue"/>
                <a:cs typeface="Helvetica Neue"/>
              </a:rPr>
              <a:t>To me personally, this means that</a:t>
            </a:r>
          </a:p>
          <a:p>
            <a:pPr lvl="1"/>
            <a:r>
              <a:rPr lang="en-US" dirty="0">
                <a:latin typeface="Helvetica Neue"/>
                <a:cs typeface="Helvetica Neue"/>
              </a:rPr>
              <a:t>P</a:t>
            </a:r>
            <a:r>
              <a:rPr lang="en-US" dirty="0" smtClean="0">
                <a:latin typeface="Helvetica Neue"/>
                <a:cs typeface="Helvetica Neue"/>
              </a:rPr>
              <a:t>eople who </a:t>
            </a:r>
            <a:r>
              <a:rPr lang="en-US" dirty="0">
                <a:latin typeface="Helvetica Neue"/>
                <a:cs typeface="Helvetica Neue"/>
              </a:rPr>
              <a:t>h</a:t>
            </a:r>
            <a:r>
              <a:rPr lang="en-US" dirty="0" smtClean="0">
                <a:latin typeface="Helvetica Neue"/>
                <a:cs typeface="Helvetica Neue"/>
              </a:rPr>
              <a:t>ave cognitive or sensory impairments find it possible to utilize information and systems we provide and employ in our work</a:t>
            </a:r>
          </a:p>
          <a:p>
            <a:pPr lvl="1"/>
            <a:r>
              <a:rPr lang="en-US" dirty="0" smtClean="0">
                <a:latin typeface="Helvetica Neue"/>
                <a:cs typeface="Helvetica Neue"/>
              </a:rPr>
              <a:t>People who use assistive technologies can have those technologies actually work with our materials and systems</a:t>
            </a:r>
            <a:endParaRPr lang="en-US" dirty="0">
              <a:latin typeface="Helvetica Neue"/>
              <a:cs typeface="Helvetica Neue"/>
            </a:endParaRPr>
          </a:p>
        </p:txBody>
      </p:sp>
    </p:spTree>
    <p:extLst>
      <p:ext uri="{BB962C8B-B14F-4D97-AF65-F5344CB8AC3E}">
        <p14:creationId xmlns:p14="http://schemas.microsoft.com/office/powerpoint/2010/main" val="6201042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a:cs typeface="Helvetica Neue"/>
              </a:rPr>
              <a:t>Accessibility</a:t>
            </a:r>
            <a:endParaRPr lang="en-US" dirty="0">
              <a:latin typeface="Helvetica Neue"/>
              <a:cs typeface="Helvetica Neue"/>
            </a:endParaRPr>
          </a:p>
        </p:txBody>
      </p:sp>
      <p:sp>
        <p:nvSpPr>
          <p:cNvPr id="3" name="Content Placeholder 2"/>
          <p:cNvSpPr>
            <a:spLocks noGrp="1"/>
          </p:cNvSpPr>
          <p:nvPr>
            <p:ph idx="1"/>
          </p:nvPr>
        </p:nvSpPr>
        <p:spPr/>
        <p:txBody>
          <a:bodyPr>
            <a:normAutofit/>
          </a:bodyPr>
          <a:lstStyle/>
          <a:p>
            <a:r>
              <a:rPr lang="en-US" dirty="0" smtClean="0">
                <a:latin typeface="Helvetica Neue"/>
                <a:cs typeface="Helvetica Neue"/>
              </a:rPr>
              <a:t>We have a legal obligation</a:t>
            </a:r>
          </a:p>
          <a:p>
            <a:r>
              <a:rPr lang="en-US" dirty="0" smtClean="0">
                <a:latin typeface="Helvetica Neue"/>
                <a:cs typeface="Helvetica Neue"/>
              </a:rPr>
              <a:t>Our University has compelled us to make all our materials and systems more accessible</a:t>
            </a:r>
          </a:p>
          <a:p>
            <a:r>
              <a:rPr lang="en-US" dirty="0" smtClean="0">
                <a:latin typeface="Helvetica Neue"/>
                <a:cs typeface="Helvetica Neue"/>
              </a:rPr>
              <a:t>It is a civil rights issue: democratizing access to information and opportunities for learning and professional growth</a:t>
            </a:r>
          </a:p>
          <a:p>
            <a:endParaRPr lang="en-US" dirty="0">
              <a:latin typeface="Helvetica Neue"/>
              <a:cs typeface="Helvetica Neue"/>
            </a:endParaRPr>
          </a:p>
          <a:p>
            <a:pPr marL="0" indent="0">
              <a:buNone/>
            </a:pPr>
            <a:r>
              <a:rPr lang="en-US" dirty="0" smtClean="0">
                <a:latin typeface="Helvetica Neue"/>
                <a:cs typeface="Helvetica Neue"/>
                <a:sym typeface="Wingdings"/>
              </a:rPr>
              <a:t> Morally, professionally, and legally, it’s the right thing to do.  Win win win!</a:t>
            </a:r>
            <a:endParaRPr lang="en-US" dirty="0">
              <a:latin typeface="Helvetica Neue"/>
              <a:cs typeface="Helvetica Neue"/>
            </a:endParaRPr>
          </a:p>
        </p:txBody>
      </p:sp>
    </p:spTree>
    <p:extLst>
      <p:ext uri="{BB962C8B-B14F-4D97-AF65-F5344CB8AC3E}">
        <p14:creationId xmlns:p14="http://schemas.microsoft.com/office/powerpoint/2010/main" val="2086432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for Today</a:t>
            </a:r>
            <a:endParaRPr lang="en-US" dirty="0"/>
          </a:p>
        </p:txBody>
      </p:sp>
      <p:sp>
        <p:nvSpPr>
          <p:cNvPr id="3" name="Content Placeholder 2"/>
          <p:cNvSpPr>
            <a:spLocks noGrp="1"/>
          </p:cNvSpPr>
          <p:nvPr>
            <p:ph idx="1"/>
          </p:nvPr>
        </p:nvSpPr>
        <p:spPr/>
        <p:txBody>
          <a:bodyPr/>
          <a:lstStyle/>
          <a:p>
            <a:r>
              <a:rPr lang="en-US" dirty="0" smtClean="0"/>
              <a:t>Working with PowerPoint</a:t>
            </a:r>
          </a:p>
          <a:p>
            <a:pPr lvl="1"/>
            <a:r>
              <a:rPr lang="en-US" dirty="0" smtClean="0"/>
              <a:t>Text</a:t>
            </a:r>
          </a:p>
          <a:p>
            <a:pPr lvl="1"/>
            <a:r>
              <a:rPr lang="en-US" dirty="0" smtClean="0"/>
              <a:t>Images</a:t>
            </a:r>
          </a:p>
        </p:txBody>
      </p:sp>
    </p:spTree>
    <p:extLst>
      <p:ext uri="{BB962C8B-B14F-4D97-AF65-F5344CB8AC3E}">
        <p14:creationId xmlns:p14="http://schemas.microsoft.com/office/powerpoint/2010/main" val="9655741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of real materials</a:t>
            </a:r>
            <a:endParaRPr lang="en-US" dirty="0"/>
          </a:p>
        </p:txBody>
      </p:sp>
      <p:sp>
        <p:nvSpPr>
          <p:cNvPr id="7" name="Text Placeholder 6"/>
          <p:cNvSpPr>
            <a:spLocks noGrp="1"/>
          </p:cNvSpPr>
          <p:nvPr>
            <p:ph type="body" sz="quarter" idx="13"/>
          </p:nvPr>
        </p:nvSpPr>
        <p:spPr/>
        <p:txBody>
          <a:bodyPr/>
          <a:lstStyle/>
          <a:p>
            <a:r>
              <a:rPr lang="en-US" dirty="0" smtClean="0"/>
              <a:t>What do students with Screen Readers do?</a:t>
            </a:r>
          </a:p>
          <a:p>
            <a:r>
              <a:rPr lang="en-US" dirty="0" smtClean="0"/>
              <a:t>How can you make your materials work for students using screen readers?</a:t>
            </a:r>
            <a:endParaRPr lang="en-US" dirty="0"/>
          </a:p>
        </p:txBody>
      </p:sp>
      <p:sp>
        <p:nvSpPr>
          <p:cNvPr id="8" name="Text Placeholder 7"/>
          <p:cNvSpPr>
            <a:spLocks noGrp="1"/>
          </p:cNvSpPr>
          <p:nvPr>
            <p:ph type="body" sz="quarter" idx="15"/>
          </p:nvPr>
        </p:nvSpPr>
        <p:spPr/>
        <p:txBody>
          <a:bodyPr/>
          <a:lstStyle/>
          <a:p>
            <a:endParaRPr lang="en-US"/>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371865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smtClean="0"/>
              <a:t>Guidelines for accessible color choice</a:t>
            </a:r>
            <a:endParaRPr lang="en-US" dirty="0"/>
          </a:p>
        </p:txBody>
      </p:sp>
      <p:sp>
        <p:nvSpPr>
          <p:cNvPr id="8" name="Content Placeholder 7"/>
          <p:cNvSpPr>
            <a:spLocks noGrp="1"/>
          </p:cNvSpPr>
          <p:nvPr>
            <p:ph idx="1"/>
          </p:nvPr>
        </p:nvSpPr>
        <p:spPr>
          <a:xfrm>
            <a:off x="168463" y="5960661"/>
            <a:ext cx="8811933" cy="790436"/>
          </a:xfrm>
        </p:spPr>
        <p:txBody>
          <a:bodyPr>
            <a:noAutofit/>
          </a:bodyPr>
          <a:lstStyle/>
          <a:p>
            <a:pPr marL="0" indent="0">
              <a:buNone/>
            </a:pPr>
            <a:r>
              <a:rPr lang="en-US" sz="2400" dirty="0" smtClean="0"/>
              <a:t>Alt-text for image: screenshot of Web Content Accessibility Guidelines (WCAG) 2.0 from </a:t>
            </a:r>
            <a:r>
              <a:rPr lang="en-US" sz="2400" dirty="0" smtClean="0">
                <a:hlinkClick r:id="rId2"/>
              </a:rPr>
              <a:t>https://www.w3.org/TR/WCAG20/</a:t>
            </a:r>
            <a:r>
              <a:rPr lang="en-US" sz="2400" dirty="0" smtClean="0"/>
              <a:t> </a:t>
            </a:r>
            <a:endParaRPr lang="en-US" sz="2400" dirty="0"/>
          </a:p>
        </p:txBody>
      </p:sp>
      <p:pic>
        <p:nvPicPr>
          <p:cNvPr id="6" name="Picture 5" descr="Screen Shot 2016-11-30 at 1.08.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Tree>
    <p:extLst>
      <p:ext uri="{BB962C8B-B14F-4D97-AF65-F5344CB8AC3E}">
        <p14:creationId xmlns:p14="http://schemas.microsoft.com/office/powerpoint/2010/main" val="33481424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UniversalDesign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UniversalDesignSlides.thmx</Template>
  <TotalTime>2965</TotalTime>
  <Words>703</Words>
  <Application>Microsoft Macintosh PowerPoint</Application>
  <PresentationFormat>On-screen Show (4:3)</PresentationFormat>
  <Paragraphs>55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UniversalDesignSlides</vt:lpstr>
      <vt:lpstr>Accessibility in the Design of Course Materials</vt:lpstr>
      <vt:lpstr>Thank you!</vt:lpstr>
      <vt:lpstr>What does accessibility mean?</vt:lpstr>
      <vt:lpstr>What does accessibility mean?</vt:lpstr>
      <vt:lpstr>We’re not “the web,” so what is accessibility for us as researchers and educators?</vt:lpstr>
      <vt:lpstr>Accessibility</vt:lpstr>
      <vt:lpstr>Focus for Today</vt:lpstr>
      <vt:lpstr>Demo of real materials</vt:lpstr>
      <vt:lpstr>Guidelines for accessible color choice</vt:lpstr>
      <vt:lpstr>Tool for checking accessible font color choices</vt:lpstr>
      <vt:lpstr>“How can I make my professional materials accessible?”</vt:lpstr>
      <vt:lpstr>Thank you!</vt:lpstr>
    </vt:vector>
  </TitlesOfParts>
  <Company>University of Colorado Boulder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in the Design of Course Materials</dc:title>
  <dc:creator>Sam Flaxman</dc:creator>
  <cp:lastModifiedBy>Sam Flaxman</cp:lastModifiedBy>
  <cp:revision>12</cp:revision>
  <dcterms:created xsi:type="dcterms:W3CDTF">2016-11-30T20:08:19Z</dcterms:created>
  <dcterms:modified xsi:type="dcterms:W3CDTF">2016-12-07T19:57:37Z</dcterms:modified>
</cp:coreProperties>
</file>